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9" r:id="rId2"/>
    <p:sldId id="264" r:id="rId3"/>
    <p:sldId id="267" r:id="rId4"/>
    <p:sldId id="286" r:id="rId5"/>
    <p:sldId id="265" r:id="rId6"/>
    <p:sldId id="287" r:id="rId7"/>
    <p:sldId id="269" r:id="rId8"/>
    <p:sldId id="288" r:id="rId9"/>
    <p:sldId id="289" r:id="rId10"/>
    <p:sldId id="281" r:id="rId11"/>
    <p:sldId id="282" r:id="rId12"/>
    <p:sldId id="28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972790B-392A-4B69-9452-99E64CBD3078}">
          <p14:sldIdLst>
            <p14:sldId id="259"/>
            <p14:sldId id="264"/>
            <p14:sldId id="267"/>
            <p14:sldId id="286"/>
            <p14:sldId id="265"/>
            <p14:sldId id="287"/>
            <p14:sldId id="269"/>
            <p14:sldId id="288"/>
            <p14:sldId id="289"/>
            <p14:sldId id="281"/>
            <p14:sldId id="282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F7E"/>
    <a:srgbClr val="FEBC47"/>
    <a:srgbClr val="42CDE2"/>
    <a:srgbClr val="0A4DA3"/>
    <a:srgbClr val="006FFF"/>
    <a:srgbClr val="052458"/>
    <a:srgbClr val="0D4DA3"/>
    <a:srgbClr val="042658"/>
    <a:srgbClr val="040F21"/>
    <a:srgbClr val="9BB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2" autoAdjust="0"/>
    <p:restoredTop sz="96973" autoAdjust="0"/>
  </p:normalViewPr>
  <p:slideViewPr>
    <p:cSldViewPr snapToGrid="0">
      <p:cViewPr varScale="1">
        <p:scale>
          <a:sx n="113" d="100"/>
          <a:sy n="113" d="100"/>
        </p:scale>
        <p:origin x="7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12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FF818-1849-4314-A05F-3D4F45BD2B41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FA824-1425-43B6-B4D5-774CF6898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7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570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9"/>
          <p:cNvSpPr/>
          <p:nvPr userDrawn="1"/>
        </p:nvSpPr>
        <p:spPr>
          <a:xfrm>
            <a:off x="0" y="-11148"/>
            <a:ext cx="12192000" cy="6071106"/>
          </a:xfrm>
          <a:prstGeom prst="rect">
            <a:avLst/>
          </a:prstGeom>
          <a:gradFill flip="none" rotWithShape="0">
            <a:gsLst>
              <a:gs pos="0">
                <a:srgbClr val="0D4DA3"/>
              </a:gs>
              <a:gs pos="96000">
                <a:srgbClr val="052458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126398" y="1393831"/>
            <a:ext cx="9939205" cy="1944456"/>
          </a:xfrm>
        </p:spPr>
        <p:txBody>
          <a:bodyPr anchor="b"/>
          <a:lstStyle>
            <a:lvl1pPr algn="ctr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[ Introduction to slide subject ] 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>
          <a:xfrm>
            <a:off x="1219200" y="4548658"/>
            <a:ext cx="9817100" cy="1511300"/>
          </a:xfrm>
          <a:ln>
            <a:noFill/>
          </a:ln>
        </p:spPr>
        <p:txBody>
          <a:bodyPr>
            <a:normAutofit/>
          </a:bodyPr>
          <a:lstStyle>
            <a:lvl1pPr marL="0" indent="0" algn="r">
              <a:lnSpc>
                <a:spcPct val="70000"/>
              </a:lnSpc>
              <a:buNone/>
              <a:defRPr lang="en-US" altLang="ko-KR" sz="2000" b="1" baseline="0" smtClean="0">
                <a:solidFill>
                  <a:schemeClr val="bg2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 Light" panose="020F0302020204030204" pitchFamily="34" charset="0"/>
              </a:defRPr>
            </a:lvl1pPr>
          </a:lstStyle>
          <a:p>
            <a:pPr algn="r"/>
            <a:endParaRPr lang="ko-KR" altLang="en-US" sz="24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564E5-C639-6444-9141-441F4B185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0" b="17210"/>
          <a:stretch/>
        </p:blipFill>
        <p:spPr>
          <a:xfrm>
            <a:off x="4403350" y="6059958"/>
            <a:ext cx="3448800" cy="7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5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50D896B-8B1E-BD49-B2EC-C64555C4D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4" b="12626"/>
          <a:stretch/>
        </p:blipFill>
        <p:spPr>
          <a:xfrm>
            <a:off x="9880875" y="14285"/>
            <a:ext cx="1692000" cy="966786"/>
          </a:xfrm>
          <a:prstGeom prst="rect">
            <a:avLst/>
          </a:prstGeom>
        </p:spPr>
      </p:pic>
      <p:sp>
        <p:nvSpPr>
          <p:cNvPr id="3" name="Rectangle 9"/>
          <p:cNvSpPr/>
          <p:nvPr userDrawn="1"/>
        </p:nvSpPr>
        <p:spPr>
          <a:xfrm>
            <a:off x="5319481" y="12260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698500" y="1612900"/>
            <a:ext cx="10883900" cy="47117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800" baseline="0"/>
            </a:lvl1pPr>
            <a:lvl2pPr marL="914400" marR="0" indent="-4572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baseline="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altLang="ko-KR" dirty="0"/>
              <a:t>First contents</a:t>
            </a:r>
            <a:endParaRPr lang="ko-KR" altLang="en-US" dirty="0"/>
          </a:p>
          <a:p>
            <a:pPr lvl="1"/>
            <a:r>
              <a:rPr lang="en-US" altLang="ko-KR" dirty="0"/>
              <a:t>Inner contents</a:t>
            </a:r>
          </a:p>
          <a:p>
            <a:pPr marL="914400" marR="0" lvl="1" indent="-4572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ko-KR" dirty="0"/>
              <a:t>Inner contents</a:t>
            </a:r>
          </a:p>
          <a:p>
            <a:pPr marL="914400" marR="0" lvl="1" indent="-4572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lang="ko-KR" altLang="en-US" dirty="0"/>
          </a:p>
          <a:p>
            <a:pPr lvl="0"/>
            <a:r>
              <a:rPr lang="en-US" altLang="ko-KR" dirty="0"/>
              <a:t>Second</a:t>
            </a:r>
            <a:endParaRPr lang="ko-KR" altLang="en-US" dirty="0"/>
          </a:p>
          <a:p>
            <a:pPr lvl="1"/>
            <a:r>
              <a:rPr lang="en-US" altLang="ko-KR" dirty="0"/>
              <a:t>Inner contents</a:t>
            </a:r>
          </a:p>
          <a:p>
            <a:pPr marL="914400" marR="0" lvl="1" indent="-4572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ko-KR" dirty="0"/>
              <a:t>Inner contents</a:t>
            </a:r>
            <a:endParaRPr lang="ko-KR" altLang="en-US" dirty="0"/>
          </a:p>
          <a:p>
            <a:pPr lvl="1"/>
            <a:endParaRPr lang="en-US" altLang="ko-KR" dirty="0"/>
          </a:p>
          <a:p>
            <a:pPr lvl="0"/>
            <a:r>
              <a:rPr lang="en-US" altLang="ko-KR" dirty="0"/>
              <a:t>Third</a:t>
            </a:r>
            <a:endParaRPr lang="ko-KR" altLang="en-US" dirty="0"/>
          </a:p>
          <a:p>
            <a:pPr lvl="1"/>
            <a:r>
              <a:rPr lang="en-US" altLang="ko-KR" dirty="0"/>
              <a:t>Inner contents</a:t>
            </a:r>
          </a:p>
          <a:p>
            <a:pPr marL="914400" marR="0" lvl="1" indent="-4572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ko-KR" dirty="0"/>
              <a:t>Inner contents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762500" y="299135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Contents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733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A670EB2-0409-404A-8420-4215FB7D86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4" b="12626"/>
          <a:stretch/>
        </p:blipFill>
        <p:spPr>
          <a:xfrm>
            <a:off x="9880875" y="14285"/>
            <a:ext cx="1692000" cy="966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Put title hear</a:t>
            </a:r>
            <a:endParaRPr lang="ko-KR" altLang="en-US" dirty="0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1209675"/>
            <a:ext cx="11134725" cy="5257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altLang="ko-KR" dirty="0"/>
              <a:t>Description</a:t>
            </a:r>
            <a:endParaRPr lang="ko-KR" altLang="en-US" dirty="0"/>
          </a:p>
          <a:p>
            <a:pPr lvl="1"/>
            <a:r>
              <a:rPr lang="en-US" altLang="ko-KR" dirty="0"/>
              <a:t>Description </a:t>
            </a:r>
          </a:p>
          <a:p>
            <a:pPr lvl="2"/>
            <a:r>
              <a:rPr lang="en-US" altLang="ko-KR" dirty="0"/>
              <a:t>Description </a:t>
            </a:r>
          </a:p>
          <a:p>
            <a:pPr lvl="3"/>
            <a:r>
              <a:rPr lang="en-US" altLang="ko-KR" dirty="0"/>
              <a:t>Description </a:t>
            </a:r>
          </a:p>
          <a:p>
            <a:pPr lvl="4"/>
            <a:r>
              <a:rPr lang="en-US" altLang="ko-KR" dirty="0"/>
              <a:t>Description</a:t>
            </a:r>
            <a:endParaRPr lang="ko-KR" altLang="en-US" dirty="0"/>
          </a:p>
        </p:txBody>
      </p:sp>
      <p:cxnSp>
        <p:nvCxnSpPr>
          <p:cNvPr id="32" name="직선 연결선 31"/>
          <p:cNvCxnSpPr/>
          <p:nvPr userDrawn="1"/>
        </p:nvCxnSpPr>
        <p:spPr>
          <a:xfrm>
            <a:off x="495300" y="981075"/>
            <a:ext cx="10934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562B37F-717A-D246-A642-458395BEA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4" b="12626"/>
          <a:stretch/>
        </p:blipFill>
        <p:spPr>
          <a:xfrm>
            <a:off x="9880875" y="14285"/>
            <a:ext cx="1692000" cy="966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Put title hear</a:t>
            </a:r>
            <a:endParaRPr lang="ko-KR" altLang="en-US" dirty="0"/>
          </a:p>
        </p:txBody>
      </p:sp>
      <p:sp>
        <p:nvSpPr>
          <p:cNvPr id="10" name="텍스트 개체 틀 47"/>
          <p:cNvSpPr>
            <a:spLocks noGrp="1"/>
          </p:cNvSpPr>
          <p:nvPr>
            <p:ph type="body" sz="quarter" idx="11" hasCustomPrompt="1"/>
          </p:nvPr>
        </p:nvSpPr>
        <p:spPr>
          <a:xfrm>
            <a:off x="6197600" y="1302589"/>
            <a:ext cx="5540375" cy="5164886"/>
          </a:xfr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altLang="ko-KR" dirty="0"/>
              <a:t>Description</a:t>
            </a:r>
            <a:endParaRPr lang="ko-KR" altLang="en-US" dirty="0"/>
          </a:p>
          <a:p>
            <a:pPr lvl="1"/>
            <a:r>
              <a:rPr lang="en-US" altLang="ko-KR" dirty="0"/>
              <a:t>Description </a:t>
            </a:r>
          </a:p>
          <a:p>
            <a:pPr lvl="2"/>
            <a:r>
              <a:rPr lang="en-US" altLang="ko-KR" dirty="0"/>
              <a:t>Description </a:t>
            </a:r>
          </a:p>
          <a:p>
            <a:pPr lvl="3"/>
            <a:r>
              <a:rPr lang="en-US" altLang="ko-KR" dirty="0"/>
              <a:t>Description </a:t>
            </a:r>
          </a:p>
          <a:p>
            <a:pPr lvl="4"/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1" name="텍스트 개체 틀 47"/>
          <p:cNvSpPr>
            <a:spLocks noGrp="1"/>
          </p:cNvSpPr>
          <p:nvPr>
            <p:ph type="body" sz="quarter" idx="12" hasCustomPrompt="1"/>
          </p:nvPr>
        </p:nvSpPr>
        <p:spPr>
          <a:xfrm>
            <a:off x="393700" y="1302589"/>
            <a:ext cx="5540375" cy="5164886"/>
          </a:xfrm>
          <a:ln>
            <a:noFill/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altLang="ko-KR" dirty="0"/>
              <a:t>Description</a:t>
            </a:r>
            <a:endParaRPr lang="ko-KR" altLang="en-US" dirty="0"/>
          </a:p>
          <a:p>
            <a:pPr lvl="1"/>
            <a:r>
              <a:rPr lang="en-US" altLang="ko-KR" dirty="0"/>
              <a:t>Description </a:t>
            </a:r>
          </a:p>
          <a:p>
            <a:pPr lvl="2"/>
            <a:r>
              <a:rPr lang="en-US" altLang="ko-KR" dirty="0"/>
              <a:t>Description </a:t>
            </a:r>
          </a:p>
          <a:p>
            <a:pPr lvl="3"/>
            <a:r>
              <a:rPr lang="en-US" altLang="ko-KR" dirty="0"/>
              <a:t>Description </a:t>
            </a:r>
          </a:p>
          <a:p>
            <a:pPr lvl="4"/>
            <a:r>
              <a:rPr lang="en-US" altLang="ko-KR" dirty="0"/>
              <a:t>Description</a:t>
            </a:r>
            <a:endParaRPr lang="ko-KR" altLang="en-US" dirty="0"/>
          </a:p>
        </p:txBody>
      </p:sp>
      <p:cxnSp>
        <p:nvCxnSpPr>
          <p:cNvPr id="30" name="직선 연결선 29"/>
          <p:cNvCxnSpPr/>
          <p:nvPr userDrawn="1"/>
        </p:nvCxnSpPr>
        <p:spPr>
          <a:xfrm>
            <a:off x="495300" y="981075"/>
            <a:ext cx="10934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B - 부제목 포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77862CC-F8DA-9B44-A0B9-F028DB832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4" b="12626"/>
          <a:stretch/>
        </p:blipFill>
        <p:spPr>
          <a:xfrm>
            <a:off x="9880875" y="14285"/>
            <a:ext cx="1692000" cy="966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Put title hear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8560" y="807585"/>
            <a:ext cx="11123839" cy="358775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Put appropriate subtitle hear.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" name="텍스트 개체 틀 47"/>
          <p:cNvSpPr>
            <a:spLocks noGrp="1"/>
          </p:cNvSpPr>
          <p:nvPr>
            <p:ph type="body" sz="quarter" idx="11" hasCustomPrompt="1"/>
          </p:nvPr>
        </p:nvSpPr>
        <p:spPr>
          <a:xfrm>
            <a:off x="6197600" y="1302589"/>
            <a:ext cx="5540375" cy="5164886"/>
          </a:xfr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altLang="ko-KR" dirty="0"/>
              <a:t>Description</a:t>
            </a:r>
            <a:endParaRPr lang="ko-KR" altLang="en-US" dirty="0"/>
          </a:p>
          <a:p>
            <a:pPr lvl="1"/>
            <a:r>
              <a:rPr lang="en-US" altLang="ko-KR" dirty="0"/>
              <a:t>Description </a:t>
            </a:r>
          </a:p>
          <a:p>
            <a:pPr lvl="2"/>
            <a:r>
              <a:rPr lang="en-US" altLang="ko-KR" dirty="0"/>
              <a:t>Description </a:t>
            </a:r>
          </a:p>
          <a:p>
            <a:pPr lvl="3"/>
            <a:r>
              <a:rPr lang="en-US" altLang="ko-KR" dirty="0"/>
              <a:t>Description </a:t>
            </a:r>
          </a:p>
          <a:p>
            <a:pPr lvl="4"/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8" name="텍스트 개체 틀 47"/>
          <p:cNvSpPr>
            <a:spLocks noGrp="1"/>
          </p:cNvSpPr>
          <p:nvPr>
            <p:ph type="body" sz="quarter" idx="12" hasCustomPrompt="1"/>
          </p:nvPr>
        </p:nvSpPr>
        <p:spPr>
          <a:xfrm>
            <a:off x="393700" y="1302589"/>
            <a:ext cx="5540375" cy="5164886"/>
          </a:xfr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altLang="ko-KR" dirty="0"/>
              <a:t>Description</a:t>
            </a:r>
            <a:endParaRPr lang="ko-KR" altLang="en-US" dirty="0"/>
          </a:p>
          <a:p>
            <a:pPr lvl="1"/>
            <a:r>
              <a:rPr lang="en-US" altLang="ko-KR" dirty="0"/>
              <a:t>Description </a:t>
            </a:r>
          </a:p>
          <a:p>
            <a:pPr lvl="2"/>
            <a:r>
              <a:rPr lang="en-US" altLang="ko-KR" dirty="0"/>
              <a:t>Description </a:t>
            </a:r>
          </a:p>
          <a:p>
            <a:pPr lvl="3"/>
            <a:r>
              <a:rPr lang="en-US" altLang="ko-KR" dirty="0"/>
              <a:t>Description </a:t>
            </a:r>
          </a:p>
          <a:p>
            <a:pPr lvl="4"/>
            <a:r>
              <a:rPr lang="en-US" altLang="ko-KR" dirty="0"/>
              <a:t>Description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08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50" y="4225476"/>
            <a:ext cx="11001017" cy="639082"/>
          </a:xfrm>
        </p:spPr>
        <p:txBody>
          <a:bodyPr/>
          <a:lstStyle>
            <a:lvl1pPr algn="r"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36D7C8A-3339-4542-A233-7AB7F269F6D0}"/>
              </a:ext>
            </a:extLst>
          </p:cNvPr>
          <p:cNvSpPr/>
          <p:nvPr userDrawn="1"/>
        </p:nvSpPr>
        <p:spPr>
          <a:xfrm flipV="1">
            <a:off x="0" y="6086475"/>
            <a:ext cx="12192000" cy="771525"/>
          </a:xfrm>
          <a:prstGeom prst="rect">
            <a:avLst/>
          </a:prstGeom>
          <a:gradFill flip="none" rotWithShape="0">
            <a:gsLst>
              <a:gs pos="0">
                <a:srgbClr val="0D4DA3"/>
              </a:gs>
              <a:gs pos="96000">
                <a:srgbClr val="052458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84315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1"/>
            <a:ext cx="12201514" cy="6858000"/>
          </a:xfrm>
          <a:prstGeom prst="rect">
            <a:avLst/>
          </a:prstGeom>
          <a:gradFill>
            <a:gsLst>
              <a:gs pos="0">
                <a:srgbClr val="F52552">
                  <a:alpha val="73000"/>
                </a:srgbClr>
              </a:gs>
              <a:gs pos="62000">
                <a:srgbClr val="3B1F4D">
                  <a:alpha val="82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4008785" y="2541858"/>
            <a:ext cx="3839816" cy="1814242"/>
            <a:chOff x="4008785" y="2541858"/>
            <a:chExt cx="3839816" cy="1814242"/>
          </a:xfrm>
        </p:grpSpPr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5091352" y="3389253"/>
              <a:ext cx="1876609" cy="732575"/>
            </a:xfrm>
            <a:prstGeom prst="rect">
              <a:avLst/>
            </a:prstGeom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40"/>
                </a:lnSpc>
              </a:pPr>
              <a:r>
                <a:rPr lang="en-US" sz="1400" spc="300" dirty="0">
                  <a:solidFill>
                    <a:schemeClr val="bg1"/>
                  </a:solidFill>
                  <a:latin typeface="+mn-lt"/>
                  <a:ea typeface="Lato" charset="0"/>
                  <a:cs typeface="Lato" charset="0"/>
                </a:rPr>
                <a:t>See you Soon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4504526" y="2854338"/>
              <a:ext cx="31005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Lato Bold" charset="0"/>
                  <a:ea typeface="Lato Bold" charset="0"/>
                  <a:cs typeface="Lato Bold" charset="0"/>
                </a:rPr>
                <a:t>The break!</a:t>
              </a:r>
            </a:p>
          </p:txBody>
        </p:sp>
        <p:grpSp>
          <p:nvGrpSpPr>
            <p:cNvPr id="22" name="Group 13"/>
            <p:cNvGrpSpPr/>
            <p:nvPr userDrawn="1"/>
          </p:nvGrpSpPr>
          <p:grpSpPr>
            <a:xfrm>
              <a:off x="4008785" y="2541858"/>
              <a:ext cx="3839816" cy="1814242"/>
              <a:chOff x="1558925" y="4192858"/>
              <a:chExt cx="9235455" cy="5374888"/>
            </a:xfrm>
          </p:grpSpPr>
          <p:cxnSp>
            <p:nvCxnSpPr>
              <p:cNvPr id="23" name="Straight Connector 15"/>
              <p:cNvCxnSpPr/>
              <p:nvPr/>
            </p:nvCxnSpPr>
            <p:spPr>
              <a:xfrm>
                <a:off x="1558925" y="9567746"/>
                <a:ext cx="923545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16"/>
              <p:cNvCxnSpPr/>
              <p:nvPr/>
            </p:nvCxnSpPr>
            <p:spPr>
              <a:xfrm>
                <a:off x="1558925" y="4192858"/>
                <a:ext cx="923545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9682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49E11E86-15A1-4947-93B9-07216F584C9D}"/>
              </a:ext>
            </a:extLst>
          </p:cNvPr>
          <p:cNvSpPr/>
          <p:nvPr userDrawn="1"/>
        </p:nvSpPr>
        <p:spPr>
          <a:xfrm>
            <a:off x="0" y="-11148"/>
            <a:ext cx="12192000" cy="6869148"/>
          </a:xfrm>
          <a:prstGeom prst="rect">
            <a:avLst/>
          </a:prstGeom>
          <a:gradFill flip="none" rotWithShape="0">
            <a:gsLst>
              <a:gs pos="0">
                <a:srgbClr val="0D4DA3"/>
              </a:gs>
              <a:gs pos="96000">
                <a:srgbClr val="052458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04E8C2-9535-7B42-80C3-1F19A0FF2981}"/>
              </a:ext>
            </a:extLst>
          </p:cNvPr>
          <p:cNvGrpSpPr/>
          <p:nvPr userDrawn="1"/>
        </p:nvGrpSpPr>
        <p:grpSpPr>
          <a:xfrm>
            <a:off x="4008785" y="2541858"/>
            <a:ext cx="3839816" cy="1814242"/>
            <a:chOff x="4008785" y="2541858"/>
            <a:chExt cx="3839816" cy="1814242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BA53E0C4-0B07-7241-A014-4EA9251F375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027229" y="3389253"/>
              <a:ext cx="2004849" cy="651720"/>
            </a:xfrm>
            <a:prstGeom prst="rect">
              <a:avLst/>
            </a:prstGeom>
          </p:spPr>
          <p:txBody>
            <a:bodyPr vert="horz" wrap="non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40"/>
                </a:lnSpc>
              </a:pPr>
              <a:r>
                <a:rPr lang="en-US" sz="1400" spc="300" dirty="0">
                  <a:solidFill>
                    <a:schemeClr val="bg1"/>
                  </a:solidFill>
                  <a:latin typeface="+mn-lt"/>
                  <a:ea typeface="Lato" charset="0"/>
                  <a:cs typeface="Lato" charset="0"/>
                </a:rPr>
                <a:t>Any Question?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C78F7A-60DC-DD49-BF79-3F8C50453FC6}"/>
                </a:ext>
              </a:extLst>
            </p:cNvPr>
            <p:cNvSpPr txBox="1"/>
            <p:nvPr userDrawn="1"/>
          </p:nvSpPr>
          <p:spPr>
            <a:xfrm>
              <a:off x="4434793" y="2854338"/>
              <a:ext cx="32399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Lato Bold" charset="0"/>
                  <a:ea typeface="Lato Bold" charset="0"/>
                  <a:cs typeface="Lato Bold" charset="0"/>
                </a:rPr>
                <a:t>Thank</a:t>
              </a:r>
              <a:r>
                <a:rPr lang="en-US" sz="4800" b="1" baseline="0" dirty="0">
                  <a:solidFill>
                    <a:schemeClr val="bg1"/>
                  </a:solidFill>
                  <a:latin typeface="Lato Bold" charset="0"/>
                  <a:ea typeface="Lato Bold" charset="0"/>
                  <a:cs typeface="Lato Bold" charset="0"/>
                </a:rPr>
                <a:t> you!</a:t>
              </a:r>
              <a:endParaRPr lang="en-US" sz="4800" b="1" dirty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endParaRPr>
            </a:p>
          </p:txBody>
        </p: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3D70641-9D52-9C47-8DBE-4A2FC3F31611}"/>
                </a:ext>
              </a:extLst>
            </p:cNvPr>
            <p:cNvGrpSpPr/>
            <p:nvPr userDrawn="1"/>
          </p:nvGrpSpPr>
          <p:grpSpPr>
            <a:xfrm>
              <a:off x="4008785" y="2541858"/>
              <a:ext cx="3839816" cy="1814242"/>
              <a:chOff x="1558925" y="4192858"/>
              <a:chExt cx="9235455" cy="5374888"/>
            </a:xfrm>
          </p:grpSpPr>
          <p:cxnSp>
            <p:nvCxnSpPr>
              <p:cNvPr id="21" name="Straight Connector 15">
                <a:extLst>
                  <a:ext uri="{FF2B5EF4-FFF2-40B4-BE49-F238E27FC236}">
                    <a16:creationId xmlns:a16="http://schemas.microsoft.com/office/drawing/2014/main" id="{E78675B9-4AD6-3645-BECA-FA1BBF9D7E69}"/>
                  </a:ext>
                </a:extLst>
              </p:cNvPr>
              <p:cNvCxnSpPr/>
              <p:nvPr/>
            </p:nvCxnSpPr>
            <p:spPr>
              <a:xfrm>
                <a:off x="1558925" y="9567746"/>
                <a:ext cx="923545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16">
                <a:extLst>
                  <a:ext uri="{FF2B5EF4-FFF2-40B4-BE49-F238E27FC236}">
                    <a16:creationId xmlns:a16="http://schemas.microsoft.com/office/drawing/2014/main" id="{A1661B22-B3B2-A046-95CF-7EF67FC3D632}"/>
                  </a:ext>
                </a:extLst>
              </p:cNvPr>
              <p:cNvCxnSpPr/>
              <p:nvPr/>
            </p:nvCxnSpPr>
            <p:spPr>
              <a:xfrm>
                <a:off x="1558925" y="4192858"/>
                <a:ext cx="923545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15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41231" y="348801"/>
            <a:ext cx="11140811" cy="639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Put title hear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40900" y="1221467"/>
            <a:ext cx="11157801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-493553" y="116062"/>
            <a:ext cx="245229" cy="2761135"/>
            <a:chOff x="-493553" y="201787"/>
            <a:chExt cx="245229" cy="2761135"/>
          </a:xfrm>
        </p:grpSpPr>
        <p:sp>
          <p:nvSpPr>
            <p:cNvPr id="21" name="타원 20"/>
            <p:cNvSpPr/>
            <p:nvPr userDrawn="1"/>
          </p:nvSpPr>
          <p:spPr>
            <a:xfrm rot="5400000">
              <a:off x="-491738" y="199973"/>
              <a:ext cx="241599" cy="245228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 userDrawn="1"/>
          </p:nvSpPr>
          <p:spPr>
            <a:xfrm rot="5400000">
              <a:off x="-491738" y="707182"/>
              <a:ext cx="241599" cy="245228"/>
            </a:xfrm>
            <a:prstGeom prst="ellipse">
              <a:avLst/>
            </a:prstGeom>
            <a:solidFill>
              <a:schemeClr val="accent2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 userDrawn="1"/>
          </p:nvSpPr>
          <p:spPr>
            <a:xfrm rot="5400000">
              <a:off x="-491738" y="1214391"/>
              <a:ext cx="241599" cy="245228"/>
            </a:xfrm>
            <a:prstGeom prst="ellipse">
              <a:avLst/>
            </a:prstGeom>
            <a:solidFill>
              <a:schemeClr val="accent3"/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 userDrawn="1"/>
          </p:nvSpPr>
          <p:spPr>
            <a:xfrm rot="5400000">
              <a:off x="-490543" y="1720404"/>
              <a:ext cx="239208" cy="245228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 userDrawn="1"/>
          </p:nvSpPr>
          <p:spPr>
            <a:xfrm rot="5400000">
              <a:off x="-485875" y="2725372"/>
              <a:ext cx="229872" cy="245228"/>
            </a:xfrm>
            <a:prstGeom prst="ellipse">
              <a:avLst/>
            </a:prstGeom>
            <a:solidFill>
              <a:schemeClr val="accent5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 userDrawn="1"/>
          </p:nvSpPr>
          <p:spPr>
            <a:xfrm rot="5400000">
              <a:off x="-490543" y="2225222"/>
              <a:ext cx="239208" cy="245228"/>
            </a:xfrm>
            <a:prstGeom prst="ellipse">
              <a:avLst/>
            </a:prstGeom>
            <a:solidFill>
              <a:srgbClr val="4A7EBD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12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6" r:id="rId2"/>
    <p:sldLayoutId id="2147483672" r:id="rId3"/>
    <p:sldLayoutId id="2147483662" r:id="rId4"/>
    <p:sldLayoutId id="2147483671" r:id="rId5"/>
    <p:sldLayoutId id="2147483670" r:id="rId6"/>
    <p:sldLayoutId id="2147483675" r:id="rId7"/>
    <p:sldLayoutId id="2147483674" r:id="rId8"/>
    <p:sldLayoutId id="2147483673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rgbClr val="44546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C520D-942A-D749-ADE0-247A7E73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Multi-Task Learning for Imputation of Tabular Data 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058735-FF39-6144-8FF2-F73DAFEA5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4329202"/>
            <a:ext cx="9817100" cy="1511300"/>
          </a:xfrm>
        </p:spPr>
        <p:txBody>
          <a:bodyPr/>
          <a:lstStyle/>
          <a:p>
            <a:r>
              <a:rPr kumimoji="1" lang="ko-KR" altLang="en-US" dirty="0"/>
              <a:t>서울시립대학교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마이닝</a:t>
            </a:r>
            <a:r>
              <a:rPr kumimoji="1" lang="ko-KR" altLang="en-US" dirty="0"/>
              <a:t> 연구실</a:t>
            </a:r>
            <a:endParaRPr kumimoji="1" lang="en-US" altLang="ko-KR" dirty="0"/>
          </a:p>
          <a:p>
            <a:r>
              <a:rPr kumimoji="1" lang="ko-KR" altLang="en-US" dirty="0"/>
              <a:t>이도훈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654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F3D6A-7457-5045-814E-5C4C8141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실험 계획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0EB0C-6A34-EE4E-91F2-0A2065486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데이터 셋</a:t>
            </a:r>
            <a:endParaRPr kumimoji="1" lang="en-US" altLang="ko-KR" b="1" dirty="0"/>
          </a:p>
          <a:p>
            <a:pPr lvl="1">
              <a:lnSpc>
                <a:spcPct val="150000"/>
              </a:lnSpc>
            </a:pPr>
            <a:r>
              <a:rPr kumimoji="1" lang="ko-Kore-KR" altLang="en-US" dirty="0"/>
              <a:t>여러 </a:t>
            </a:r>
            <a:r>
              <a:rPr kumimoji="1" lang="en-US" altLang="ko-Kore-KR" dirty="0"/>
              <a:t>U</a:t>
            </a:r>
            <a:r>
              <a:rPr kumimoji="1" lang="en-US" altLang="ko-KR" dirty="0"/>
              <a:t>CI/Kaggle </a:t>
            </a:r>
            <a:r>
              <a:rPr kumimoji="1" lang="ko-KR" altLang="en-US" dirty="0"/>
              <a:t>에 존재하는 </a:t>
            </a:r>
            <a:r>
              <a:rPr kumimoji="1" lang="en-US" altLang="ko-KR" dirty="0"/>
              <a:t>Tabular Dataset</a:t>
            </a:r>
          </a:p>
          <a:p>
            <a:pPr lvl="2">
              <a:lnSpc>
                <a:spcPct val="150000"/>
              </a:lnSpc>
            </a:pPr>
            <a:r>
              <a:rPr kumimoji="1" lang="en-US" altLang="ko-Kore-KR" dirty="0"/>
              <a:t>Ex) Titanic, diabetes, wine, breast </a:t>
            </a:r>
            <a:r>
              <a:rPr kumimoji="1" lang="ko-Kore-KR" altLang="en-US" dirty="0"/>
              <a:t>등 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 err="1"/>
              <a:t>수치형과</a:t>
            </a:r>
            <a:r>
              <a:rPr kumimoji="1" lang="ko-KR" altLang="en-US" dirty="0"/>
              <a:t> 범주형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이 같이 있는 데이터 위주로 선정할 예정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실험</a:t>
            </a:r>
            <a:endParaRPr kumimoji="1" lang="en-US" altLang="ko-KR" b="1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MCAR </a:t>
            </a:r>
            <a:r>
              <a:rPr kumimoji="1" lang="ko-KR" altLang="en-US" dirty="0"/>
              <a:t>방식으로 </a:t>
            </a:r>
            <a:r>
              <a:rPr kumimoji="1" lang="en-US" altLang="ko-KR" dirty="0"/>
              <a:t>5~20% </a:t>
            </a:r>
            <a:r>
              <a:rPr kumimoji="1" lang="ko-KR" altLang="en-US" dirty="0"/>
              <a:t>의 일부 값들을 </a:t>
            </a:r>
            <a:r>
              <a:rPr kumimoji="1" lang="ko-KR" altLang="en-US" dirty="0" err="1"/>
              <a:t>결측치로</a:t>
            </a:r>
            <a:r>
              <a:rPr kumimoji="1" lang="ko-KR" altLang="en-US" dirty="0"/>
              <a:t> 변경 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 err="1"/>
              <a:t>결측이</a:t>
            </a:r>
            <a:r>
              <a:rPr kumimoji="1" lang="ko-KR" altLang="en-US" dirty="0"/>
              <a:t> 존재하는 상태로 모델 학습 후 </a:t>
            </a:r>
            <a:r>
              <a:rPr kumimoji="1" lang="en-US" altLang="ko-KR" dirty="0"/>
              <a:t>Impute</a:t>
            </a:r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  <a:p>
            <a:pPr lvl="1">
              <a:lnSpc>
                <a:spcPct val="150000"/>
              </a:lnSpc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27385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F3D6A-7457-5045-814E-5C4C8141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실험 계획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0EB0C-6A34-EE4E-91F2-0A2065486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모델 성능 비교</a:t>
            </a:r>
            <a:endParaRPr kumimoji="1" lang="en-US" altLang="ko-KR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dirty="0"/>
              <a:t>Train-Imputing</a:t>
            </a:r>
            <a:r>
              <a:rPr kumimoji="1" lang="ko-KR" altLang="en-US" dirty="0"/>
              <a:t>을 수행한 후에 </a:t>
            </a:r>
            <a:r>
              <a:rPr kumimoji="1" lang="en-US" altLang="ko-KR" dirty="0"/>
              <a:t>categorical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Error Rate, Numerical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NRMSE </a:t>
            </a:r>
            <a:r>
              <a:rPr kumimoji="1" lang="ko-KR" altLang="en-US" dirty="0"/>
              <a:t>값으로 평가</a:t>
            </a:r>
            <a:endParaRPr kumimoji="1" lang="en-US" altLang="ko-KR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dirty="0"/>
              <a:t>Imputed </a:t>
            </a:r>
            <a:r>
              <a:rPr kumimoji="1" lang="ko-KR" altLang="en-US" dirty="0"/>
              <a:t>된 데이터를 이용해서 간단한 </a:t>
            </a:r>
            <a:r>
              <a:rPr kumimoji="1" lang="en-US" altLang="ko-KR" dirty="0"/>
              <a:t>logistic regression </a:t>
            </a:r>
            <a:r>
              <a:rPr kumimoji="1" lang="ko-KR" altLang="en-US" dirty="0"/>
              <a:t>모델을 이용해서 </a:t>
            </a:r>
            <a:r>
              <a:rPr kumimoji="1" lang="en-US" altLang="ko-KR" dirty="0"/>
              <a:t>classification 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수행하여 원본 데이터를 이용했을 때의 결과와 비교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  <a:p>
            <a:pPr lvl="1">
              <a:lnSpc>
                <a:spcPct val="150000"/>
              </a:lnSpc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47093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73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905626-4F01-D34B-89C0-7CB5DA3CCA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문제 정의</a:t>
            </a:r>
            <a:endParaRPr kumimoji="1" lang="en-US" altLang="ko-Kore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제안하는 해결방안</a:t>
            </a:r>
            <a:endParaRPr kumimoji="1" lang="en-US" altLang="ko-Kore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실험 계획</a:t>
            </a:r>
            <a:endParaRPr kumimoji="1" lang="en-US" altLang="ko-Kore-KR" dirty="0"/>
          </a:p>
          <a:p>
            <a:pPr>
              <a:lnSpc>
                <a:spcPct val="20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7609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C7DD26-826B-604E-AABD-979E5A8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137" y="1955230"/>
            <a:ext cx="5204212" cy="144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C0B5AC-C877-2546-88DB-23DC87CE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문제 정의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19377A-F49C-E64D-8870-215DC923B3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Missing Value(</a:t>
            </a:r>
            <a:r>
              <a:rPr kumimoji="1" lang="ko-KR" altLang="en-US" b="1" dirty="0" err="1"/>
              <a:t>결측치</a:t>
            </a:r>
            <a:r>
              <a:rPr kumimoji="1"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수집된 데이터에 있어 값이 누락되어 있는 경우 이를 </a:t>
            </a:r>
            <a:r>
              <a:rPr kumimoji="1" lang="ko-KR" altLang="en-US" dirty="0" err="1"/>
              <a:t>결측치라고</a:t>
            </a:r>
            <a:r>
              <a:rPr kumimoji="1" lang="ko-KR" altLang="en-US" dirty="0"/>
              <a:t> 함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en-US" altLang="ko-Kore-KR" b="1" dirty="0"/>
              <a:t>Imputation</a:t>
            </a:r>
            <a:endParaRPr kumimoji="1" lang="en-US" altLang="ko-KR" b="1" dirty="0"/>
          </a:p>
          <a:p>
            <a:pPr lvl="1">
              <a:lnSpc>
                <a:spcPct val="150000"/>
              </a:lnSpc>
            </a:pPr>
            <a:r>
              <a:rPr kumimoji="1" lang="ko-KR" altLang="en-US" dirty="0" err="1"/>
              <a:t>결측치는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driven task</a:t>
            </a:r>
            <a:r>
              <a:rPr kumimoji="1" lang="ko-KR" altLang="en-US" dirty="0"/>
              <a:t>에 있어 각종 에러를 범할 수도 있고 분석 결과에 악영향을 줄 수 있음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이를 해결하기 위해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적절한</a:t>
            </a:r>
            <a:r>
              <a:rPr kumimoji="1" lang="en-US" altLang="ko-KR" dirty="0"/>
              <a:t> imputation value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추정하여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대체하여 활용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3CA1C0-F886-4043-B2E0-0CDF0CDDE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7" y="4449085"/>
            <a:ext cx="4892632" cy="1440000"/>
          </a:xfrm>
          <a:prstGeom prst="rect">
            <a:avLst/>
          </a:prstGeom>
        </p:spPr>
      </p:pic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85C8A9B8-B588-2341-8B50-8853269CAB91}"/>
              </a:ext>
            </a:extLst>
          </p:cNvPr>
          <p:cNvSpPr/>
          <p:nvPr/>
        </p:nvSpPr>
        <p:spPr>
          <a:xfrm>
            <a:off x="8536512" y="3583531"/>
            <a:ext cx="335462" cy="677253"/>
          </a:xfrm>
          <a:prstGeom prst="downArrow">
            <a:avLst/>
          </a:prstGeom>
          <a:solidFill>
            <a:srgbClr val="0A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00E6A-3FF9-D740-AA4B-5383C647FD6B}"/>
              </a:ext>
            </a:extLst>
          </p:cNvPr>
          <p:cNvSpPr txBox="1"/>
          <p:nvPr/>
        </p:nvSpPr>
        <p:spPr>
          <a:xfrm>
            <a:off x="8871974" y="3737491"/>
            <a:ext cx="122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imputation</a:t>
            </a:r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3B9A4B-4238-C74C-8A98-B078E299361D}"/>
              </a:ext>
            </a:extLst>
          </p:cNvPr>
          <p:cNvSpPr/>
          <p:nvPr/>
        </p:nvSpPr>
        <p:spPr>
          <a:xfrm>
            <a:off x="6307711" y="2542263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0F7F250-5BC2-F04D-AD92-1B58E24DCA31}"/>
              </a:ext>
            </a:extLst>
          </p:cNvPr>
          <p:cNvSpPr/>
          <p:nvPr/>
        </p:nvSpPr>
        <p:spPr>
          <a:xfrm>
            <a:off x="6307711" y="2936224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9845E03-C2B3-6449-BE2B-F135005A2C9F}"/>
              </a:ext>
            </a:extLst>
          </p:cNvPr>
          <p:cNvSpPr/>
          <p:nvPr/>
        </p:nvSpPr>
        <p:spPr>
          <a:xfrm>
            <a:off x="9233609" y="2556628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CA356D-3253-5C4F-B654-49A18B933C66}"/>
              </a:ext>
            </a:extLst>
          </p:cNvPr>
          <p:cNvSpPr/>
          <p:nvPr/>
        </p:nvSpPr>
        <p:spPr>
          <a:xfrm>
            <a:off x="8571276" y="2542263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D7BABA-177C-E24B-9E13-51209772A114}"/>
              </a:ext>
            </a:extLst>
          </p:cNvPr>
          <p:cNvSpPr/>
          <p:nvPr/>
        </p:nvSpPr>
        <p:spPr>
          <a:xfrm>
            <a:off x="10266956" y="2363338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C354E4-E6CF-E34F-BB5C-280F7256ABCC}"/>
              </a:ext>
            </a:extLst>
          </p:cNvPr>
          <p:cNvSpPr/>
          <p:nvPr/>
        </p:nvSpPr>
        <p:spPr>
          <a:xfrm>
            <a:off x="10263238" y="2175624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47A8D71-71BD-8845-B6B2-3361E21B8440}"/>
              </a:ext>
            </a:extLst>
          </p:cNvPr>
          <p:cNvSpPr/>
          <p:nvPr/>
        </p:nvSpPr>
        <p:spPr>
          <a:xfrm>
            <a:off x="10967629" y="2166325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C3323F-742D-C84D-924E-A29732AD7E06}"/>
              </a:ext>
            </a:extLst>
          </p:cNvPr>
          <p:cNvSpPr/>
          <p:nvPr/>
        </p:nvSpPr>
        <p:spPr>
          <a:xfrm>
            <a:off x="10696120" y="3134873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774B36-1A30-A14E-A156-C43107041FC9}"/>
              </a:ext>
            </a:extLst>
          </p:cNvPr>
          <p:cNvSpPr/>
          <p:nvPr/>
        </p:nvSpPr>
        <p:spPr>
          <a:xfrm>
            <a:off x="6395738" y="5030542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FE077-44E3-504A-A60A-076560BD410F}"/>
              </a:ext>
            </a:extLst>
          </p:cNvPr>
          <p:cNvSpPr/>
          <p:nvPr/>
        </p:nvSpPr>
        <p:spPr>
          <a:xfrm>
            <a:off x="6395738" y="5424503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C79C30-9096-3B4D-8D45-6629E01BA6EA}"/>
              </a:ext>
            </a:extLst>
          </p:cNvPr>
          <p:cNvSpPr/>
          <p:nvPr/>
        </p:nvSpPr>
        <p:spPr>
          <a:xfrm>
            <a:off x="9136997" y="5044907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5D0D7CA-4DB3-8C47-927B-82787E9C11DA}"/>
              </a:ext>
            </a:extLst>
          </p:cNvPr>
          <p:cNvSpPr/>
          <p:nvPr/>
        </p:nvSpPr>
        <p:spPr>
          <a:xfrm>
            <a:off x="8404327" y="5030542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E3E264D-D336-4548-B753-A7CB255F238E}"/>
              </a:ext>
            </a:extLst>
          </p:cNvPr>
          <p:cNvSpPr/>
          <p:nvPr/>
        </p:nvSpPr>
        <p:spPr>
          <a:xfrm>
            <a:off x="10100007" y="4851617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24FA191-9822-1548-9256-A09F89856D88}"/>
              </a:ext>
            </a:extLst>
          </p:cNvPr>
          <p:cNvSpPr/>
          <p:nvPr/>
        </p:nvSpPr>
        <p:spPr>
          <a:xfrm>
            <a:off x="10096289" y="4663903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94A95E5-29E9-1543-ACF0-9E0DA8CB3561}"/>
              </a:ext>
            </a:extLst>
          </p:cNvPr>
          <p:cNvSpPr/>
          <p:nvPr/>
        </p:nvSpPr>
        <p:spPr>
          <a:xfrm>
            <a:off x="10800680" y="4654604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BEBDA3E-A736-924B-9BEE-622ADF493F64}"/>
              </a:ext>
            </a:extLst>
          </p:cNvPr>
          <p:cNvSpPr/>
          <p:nvPr/>
        </p:nvSpPr>
        <p:spPr>
          <a:xfrm>
            <a:off x="10529171" y="5623152"/>
            <a:ext cx="265933" cy="2659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/>
          </a:p>
        </p:txBody>
      </p:sp>
    </p:spTree>
    <p:extLst>
      <p:ext uri="{BB962C8B-B14F-4D97-AF65-F5344CB8AC3E}">
        <p14:creationId xmlns:p14="http://schemas.microsoft.com/office/powerpoint/2010/main" val="158423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0B5AC-C877-2546-88DB-23DC87CE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문제 정의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19377A-F49C-E64D-8870-215DC923B3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3700" y="1302589"/>
            <a:ext cx="11360978" cy="51648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Tabular Data</a:t>
            </a:r>
            <a:r>
              <a:rPr kumimoji="1" lang="ko-KR" altLang="en-US" b="1" dirty="0"/>
              <a:t>의 특징</a:t>
            </a:r>
            <a:endParaRPr kumimoji="1" lang="en-US" altLang="ko-KR" b="1" dirty="0"/>
          </a:p>
          <a:p>
            <a:pPr lvl="1">
              <a:lnSpc>
                <a:spcPct val="150000"/>
              </a:lnSpc>
            </a:pPr>
            <a:r>
              <a:rPr kumimoji="1" lang="en-US" altLang="ko-Kore-KR" u="sng" dirty="0"/>
              <a:t>Mixed data types 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현실 세계의 </a:t>
            </a:r>
            <a:r>
              <a:rPr kumimoji="1" lang="en-US" altLang="ko-KR" dirty="0"/>
              <a:t>Tabular data</a:t>
            </a:r>
            <a:r>
              <a:rPr kumimoji="1" lang="ko-KR" altLang="en-US" dirty="0"/>
              <a:t>는 복합적인 </a:t>
            </a:r>
            <a:r>
              <a:rPr kumimoji="1" lang="en-US" altLang="ko-KR" dirty="0"/>
              <a:t>data type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domain</a:t>
            </a:r>
            <a:r>
              <a:rPr kumimoji="1" lang="ko-KR" altLang="en-US" dirty="0"/>
              <a:t>을 갖음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en-US" altLang="ko-Kore-KR" dirty="0"/>
              <a:t>Ex) </a:t>
            </a:r>
            <a:r>
              <a:rPr kumimoji="1" lang="ko-Kore-KR" altLang="en-US" dirty="0"/>
              <a:t>나이</a:t>
            </a:r>
            <a:r>
              <a:rPr kumimoji="1" lang="en-US" altLang="ko-Kore-KR" dirty="0"/>
              <a:t>(discrete) </a:t>
            </a:r>
            <a:r>
              <a:rPr kumimoji="1" lang="ko-Kore-KR" altLang="en-US" dirty="0"/>
              <a:t>몸무게</a:t>
            </a:r>
            <a:r>
              <a:rPr kumimoji="1" lang="en-US" altLang="ko-Kore-KR" dirty="0"/>
              <a:t>(continuous) </a:t>
            </a:r>
            <a:r>
              <a:rPr kumimoji="1" lang="ko-Kore-KR" altLang="en-US" dirty="0"/>
              <a:t>성별</a:t>
            </a:r>
            <a:r>
              <a:rPr kumimoji="1" lang="en-US" altLang="ko-Kore-KR" dirty="0"/>
              <a:t>(categorical) </a:t>
            </a:r>
            <a:r>
              <a:rPr kumimoji="1" lang="ko-Kore-KR" altLang="en-US" dirty="0"/>
              <a:t>이름</a:t>
            </a:r>
            <a:r>
              <a:rPr kumimoji="1" lang="en-US" altLang="ko-KR" dirty="0"/>
              <a:t>(string)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dirty="0"/>
              <a:t>Non-Gaussian distribution </a:t>
            </a:r>
          </a:p>
          <a:p>
            <a:pPr lvl="2">
              <a:lnSpc>
                <a:spcPct val="150000"/>
              </a:lnSpc>
            </a:pPr>
            <a:r>
              <a:rPr kumimoji="1" lang="en-US" altLang="ko-Kore-KR" dirty="0"/>
              <a:t>Image data</a:t>
            </a:r>
            <a:r>
              <a:rPr kumimoji="1" lang="ko-Kore-KR" altLang="en-US" dirty="0"/>
              <a:t>의 경우 </a:t>
            </a:r>
            <a:r>
              <a:rPr kumimoji="1" lang="en-US" altLang="ko-Kore-KR" dirty="0"/>
              <a:t>Gaussian-like distribution</a:t>
            </a:r>
            <a:r>
              <a:rPr kumimoji="1" lang="ko-Kore-KR" altLang="en-US" dirty="0"/>
              <a:t>을 갖기 때문에 </a:t>
            </a:r>
            <a:r>
              <a:rPr kumimoji="1" lang="en-US" altLang="ko-Kore-KR" dirty="0"/>
              <a:t>min-max </a:t>
            </a:r>
            <a:r>
              <a:rPr kumimoji="1" lang="ko-Kore-KR" altLang="en-US" dirty="0"/>
              <a:t>변환을 통해 </a:t>
            </a:r>
            <a:r>
              <a:rPr kumimoji="1" lang="en-US" altLang="ko-Kore-KR" dirty="0"/>
              <a:t>[-1, 1] </a:t>
            </a:r>
            <a:r>
              <a:rPr kumimoji="1" lang="ko-Kore-KR" altLang="en-US" dirty="0"/>
              <a:t>사이 값으로 변환 </a:t>
            </a:r>
            <a:r>
              <a:rPr kumimoji="1" lang="en-US" altLang="ko-Kore-KR" dirty="0"/>
              <a:t>( tanh activation ), </a:t>
            </a:r>
            <a:r>
              <a:rPr kumimoji="1" lang="ko-Kore-KR" altLang="en-US" dirty="0"/>
              <a:t>하지만 </a:t>
            </a:r>
            <a:r>
              <a:rPr kumimoji="1" lang="en-US" altLang="ko-Kore-KR" dirty="0"/>
              <a:t>Tabular data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continuous variable</a:t>
            </a:r>
            <a:r>
              <a:rPr kumimoji="1" lang="ko-Kore-KR" altLang="en-US" dirty="0"/>
              <a:t>들은 일반적으로 </a:t>
            </a:r>
            <a:r>
              <a:rPr kumimoji="1" lang="en-US" altLang="ko-Kore-KR" dirty="0"/>
              <a:t>n</a:t>
            </a:r>
            <a:r>
              <a:rPr kumimoji="1" lang="en-US" altLang="ko-KR" dirty="0"/>
              <a:t>on-Gaussian</a:t>
            </a:r>
            <a:r>
              <a:rPr kumimoji="1" lang="ko-KR" altLang="en-US" dirty="0"/>
              <a:t>을 따르는 경우가 많고 </a:t>
            </a:r>
            <a:r>
              <a:rPr kumimoji="1" lang="en-US" altLang="ko-KR" dirty="0"/>
              <a:t>min-max 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 </a:t>
            </a:r>
            <a:r>
              <a:rPr kumimoji="1" lang="en-US" altLang="ko-KR" dirty="0"/>
              <a:t>vanishing gradient problem</a:t>
            </a:r>
            <a:r>
              <a:rPr kumimoji="1" lang="ko-KR" altLang="en-US" dirty="0"/>
              <a:t>이 발생할 수 있음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ore-KR" dirty="0"/>
              <a:t>Highly Imbalanced categorical columns</a:t>
            </a:r>
          </a:p>
          <a:p>
            <a:pPr lvl="2">
              <a:lnSpc>
                <a:spcPct val="150000"/>
              </a:lnSpc>
            </a:pPr>
            <a:r>
              <a:rPr kumimoji="1" lang="ko-Kore-KR" altLang="en-US" dirty="0"/>
              <a:t>경험적으로 대다수의 </a:t>
            </a:r>
            <a:r>
              <a:rPr kumimoji="1" lang="en-US" altLang="ko-Kore-KR" dirty="0"/>
              <a:t>categorical column</a:t>
            </a:r>
            <a:r>
              <a:rPr kumimoji="1" lang="ko-Kore-KR" altLang="en-US" dirty="0"/>
              <a:t>이 불균형적인 모습을 보임</a:t>
            </a:r>
            <a:endParaRPr kumimoji="1" lang="en-US" altLang="ko-Kore-KR" dirty="0"/>
          </a:p>
          <a:p>
            <a:pPr marL="0" indent="0" algn="r">
              <a:lnSpc>
                <a:spcPct val="150000"/>
              </a:lnSpc>
              <a:buNone/>
            </a:pPr>
            <a:r>
              <a:rPr kumimoji="1" lang="en-US" altLang="ko-Kore-KR" sz="1800" i="1" dirty="0"/>
              <a:t>Reference : Modeling Tabular Data using Conditional GAN(NIPS 2019)</a:t>
            </a:r>
          </a:p>
        </p:txBody>
      </p:sp>
    </p:spTree>
    <p:extLst>
      <p:ext uri="{BB962C8B-B14F-4D97-AF65-F5344CB8AC3E}">
        <p14:creationId xmlns:p14="http://schemas.microsoft.com/office/powerpoint/2010/main" val="249840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24820-BC8B-DD46-AFEF-F591EB9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문제 정의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03B3B-B556-5C4B-9D44-F24456943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1209675"/>
            <a:ext cx="11134725" cy="55479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기존 </a:t>
            </a:r>
            <a:r>
              <a:rPr kumimoji="1" lang="en-US" altLang="ko-KR" b="1" dirty="0"/>
              <a:t>Imputation Method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Imputation </a:t>
            </a:r>
            <a:r>
              <a:rPr kumimoji="1" lang="ko-KR" altLang="en-US" dirty="0"/>
              <a:t>방법론은 크게 통계 기반 방법론과 </a:t>
            </a:r>
            <a:r>
              <a:rPr kumimoji="1" lang="en-US" altLang="ko-KR" dirty="0"/>
              <a:t>ML </a:t>
            </a:r>
            <a:r>
              <a:rPr kumimoji="1" lang="ko-KR" altLang="en-US" dirty="0"/>
              <a:t>기반 방법론으로 나누어볼 수 있음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통계 기반 방법론은 평균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중위수와</a:t>
            </a:r>
            <a:r>
              <a:rPr kumimoji="1" lang="ko-KR" altLang="en-US" dirty="0"/>
              <a:t> 같은 기술 통계량으로 대체하는 방법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ML </a:t>
            </a:r>
            <a:r>
              <a:rPr kumimoji="1" lang="ko-KR" altLang="en-US" dirty="0"/>
              <a:t>기반 방법론은 </a:t>
            </a:r>
            <a:r>
              <a:rPr kumimoji="1" lang="en-US" altLang="ko-KR" dirty="0"/>
              <a:t>KNN, DT, DL </a:t>
            </a:r>
            <a:r>
              <a:rPr kumimoji="1" lang="ko-KR" altLang="en-US" dirty="0"/>
              <a:t>기반의 방법론들이 주를 이룸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그 중 </a:t>
            </a:r>
            <a:r>
              <a:rPr kumimoji="1" lang="en-US" altLang="ko-KR" dirty="0"/>
              <a:t>DL </a:t>
            </a:r>
            <a:r>
              <a:rPr kumimoji="1" lang="ko-KR" altLang="en-US" dirty="0"/>
              <a:t>기반의 방법론은 </a:t>
            </a:r>
            <a:r>
              <a:rPr kumimoji="1" lang="en-US" altLang="ko-KR" b="1" dirty="0"/>
              <a:t>Deep Generative Model ( ex. AE, VAE, GAN ) </a:t>
            </a:r>
            <a:r>
              <a:rPr kumimoji="1" lang="ko-KR" altLang="en-US" dirty="0"/>
              <a:t>을 주로 이용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한계점</a:t>
            </a:r>
            <a:endParaRPr kumimoji="1" lang="en-US" altLang="ko-KR" b="1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통계 기반 방법론 </a:t>
            </a:r>
            <a:r>
              <a:rPr kumimoji="1" lang="en-US" altLang="ko-KR" dirty="0"/>
              <a:t>: data</a:t>
            </a:r>
            <a:r>
              <a:rPr kumimoji="1" lang="ko-KR" altLang="en-US" dirty="0"/>
              <a:t>가 크고 복잡해질 수록 </a:t>
            </a:r>
            <a:r>
              <a:rPr kumimoji="1" lang="en-US" altLang="ko-KR" dirty="0"/>
              <a:t>imputed value</a:t>
            </a:r>
            <a:r>
              <a:rPr kumimoji="1" lang="ko-KR" altLang="en-US" dirty="0"/>
              <a:t>의 유효성이 떨어짐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Deep Generative Model based Imputation 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같은 </a:t>
            </a:r>
            <a:r>
              <a:rPr kumimoji="1" lang="en-US" altLang="ko-KR" dirty="0"/>
              <a:t>data type </a:t>
            </a:r>
            <a:r>
              <a:rPr kumimoji="1" lang="ko-KR" altLang="en-US" dirty="0"/>
              <a:t>주로 </a:t>
            </a:r>
            <a:r>
              <a:rPr kumimoji="1" lang="en-US" altLang="ko-KR" dirty="0"/>
              <a:t>continuous variable</a:t>
            </a:r>
            <a:r>
              <a:rPr kumimoji="1" lang="ko-KR" altLang="en-US" dirty="0"/>
              <a:t>을 대상으로 모델이 설계되었음 </a:t>
            </a:r>
            <a:r>
              <a:rPr kumimoji="1" lang="en-US" altLang="ko-KR" dirty="0"/>
              <a:t>( Mixed Data type</a:t>
            </a:r>
            <a:r>
              <a:rPr kumimoji="1" lang="ko-KR" altLang="en-US" dirty="0"/>
              <a:t>을 잘 처리하지 못함</a:t>
            </a:r>
            <a:r>
              <a:rPr kumimoji="1"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Ex ) GAN based model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GAIN(ICLR 2018)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continuous variable </a:t>
            </a:r>
            <a:r>
              <a:rPr kumimoji="1" lang="ko-KR" altLang="en-US" dirty="0"/>
              <a:t>대상으로 모델이 설계되었고 </a:t>
            </a:r>
            <a:r>
              <a:rPr kumimoji="1" lang="en-US" altLang="ko-KR" dirty="0"/>
              <a:t>categorical variable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binary class </a:t>
            </a:r>
            <a:r>
              <a:rPr kumimoji="1" lang="ko-KR" altLang="en-US" dirty="0"/>
              <a:t>아니면 특별한 처리가 없었음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5304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24820-BC8B-DD46-AFEF-F591EB9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문제 정의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03B3B-B556-5C4B-9D44-F24456943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1209675"/>
            <a:ext cx="11134725" cy="55479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b="1" dirty="0"/>
              <a:t>해결 방안들</a:t>
            </a:r>
            <a:endParaRPr kumimoji="1" lang="en-US" altLang="ko-Kore-KR" b="1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Mixed Data type</a:t>
            </a:r>
            <a:r>
              <a:rPr kumimoji="1" lang="ko-Kore-KR" altLang="en-US" dirty="0"/>
              <a:t>을 다룰 수 있는 </a:t>
            </a:r>
            <a:r>
              <a:rPr kumimoji="1" lang="en-US" altLang="ko-Kore-KR" dirty="0"/>
              <a:t>G</a:t>
            </a:r>
            <a:r>
              <a:rPr kumimoji="1" lang="en-US" altLang="ko-KR" dirty="0"/>
              <a:t>enerative Model </a:t>
            </a:r>
            <a:r>
              <a:rPr kumimoji="1" lang="ko-KR" altLang="en-US" dirty="0"/>
              <a:t>연구 </a:t>
            </a:r>
            <a:r>
              <a:rPr kumimoji="1" lang="en-US" altLang="ko-KR" dirty="0"/>
              <a:t>( HIVAE. Patten Recognition 2020 )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각기 다른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DL base </a:t>
            </a:r>
            <a:r>
              <a:rPr kumimoji="1" lang="ko-KR" altLang="en-US" dirty="0"/>
              <a:t>예측 모델을 활용 </a:t>
            </a:r>
            <a:r>
              <a:rPr kumimoji="1" lang="en-US" altLang="ko-KR" dirty="0"/>
              <a:t>( </a:t>
            </a:r>
            <a:r>
              <a:rPr kumimoji="1" lang="en-US" altLang="ko-KR" dirty="0" err="1"/>
              <a:t>Datawig</a:t>
            </a:r>
            <a:r>
              <a:rPr kumimoji="1" lang="en-US" altLang="ko-KR" dirty="0"/>
              <a:t>, CIKM 2018 )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b="1" dirty="0"/>
              <a:t>실험적으로 봤을 때 성능이 좋았지만</a:t>
            </a:r>
            <a:r>
              <a:rPr kumimoji="1" lang="en-US" altLang="ko-KR" b="1" dirty="0"/>
              <a:t>, Feature </a:t>
            </a:r>
            <a:r>
              <a:rPr kumimoji="1" lang="ko-KR" altLang="en-US" b="1" dirty="0"/>
              <a:t>별로 예측 모델을 만들기 때문에 비효율적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lvl="2">
              <a:lnSpc>
                <a:spcPct val="150000"/>
              </a:lnSpc>
            </a:pP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1126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0B5AC-C877-2546-88DB-23DC87CE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제안하는 해결방안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019377A-F49C-E64D-8870-215DC923B30C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93701" y="1302589"/>
                <a:ext cx="5702300" cy="51648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b="1" dirty="0"/>
                  <a:t>Multi-Task Learning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dirty="0"/>
                  <a:t>Single Task : Input X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R" b="0" dirty="0"/>
                  <a:t> Output Y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dirty="0"/>
                  <a:t>Multi Task : Input X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R" dirty="0"/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ko-Kore-KR" altLang="en-US" dirty="0"/>
                  <a:t>동일한 </a:t>
                </a:r>
                <a:r>
                  <a:rPr kumimoji="1" lang="en-US" altLang="ko-Kore-KR" dirty="0"/>
                  <a:t>i</a:t>
                </a:r>
                <a:r>
                  <a:rPr kumimoji="1" lang="en-US" altLang="ko-KR" dirty="0"/>
                  <a:t>nput</a:t>
                </a:r>
                <a:r>
                  <a:rPr kumimoji="1" lang="ko-KR" altLang="en-US" dirty="0"/>
                  <a:t>을 통해 여러 개의 </a:t>
                </a:r>
                <a:r>
                  <a:rPr kumimoji="1" lang="en-US" altLang="ko-KR" dirty="0"/>
                  <a:t>Task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수행하도록 학습</a:t>
                </a:r>
                <a:endParaRPr kumimoji="1"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ore-KR" b="1" dirty="0"/>
                  <a:t>1</a:t>
                </a:r>
                <a:r>
                  <a:rPr kumimoji="1" lang="ko-Kore-KR" altLang="en-US" b="1" dirty="0"/>
                  <a:t>개의 </a:t>
                </a:r>
                <a:r>
                  <a:rPr kumimoji="1" lang="en-US" altLang="ko-Kore-KR" b="1" dirty="0"/>
                  <a:t>task = 1 </a:t>
                </a:r>
                <a:r>
                  <a:rPr kumimoji="1" lang="ko-Kore-KR" altLang="en-US" b="1" dirty="0"/>
                  <a:t>개의 </a:t>
                </a:r>
                <a:r>
                  <a:rPr kumimoji="1" lang="en-US" altLang="ko-Kore-KR" b="1" dirty="0"/>
                  <a:t>Loss function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019377A-F49C-E64D-8870-215DC923B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93701" y="1302589"/>
                <a:ext cx="5702300" cy="5164886"/>
              </a:xfrm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A79D58E-BD1B-004C-9D46-741D54CE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1850"/>
            <a:ext cx="4775200" cy="265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333345-9611-F646-872A-8E5DE73B9521}"/>
                  </a:ext>
                </a:extLst>
              </p:cNvPr>
              <p:cNvSpPr txBox="1"/>
              <p:nvPr/>
            </p:nvSpPr>
            <p:spPr>
              <a:xfrm>
                <a:off x="8136835" y="4756150"/>
                <a:ext cx="10372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333345-9611-F646-872A-8E5DE73B9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5" y="4756150"/>
                <a:ext cx="1037207" cy="276999"/>
              </a:xfrm>
              <a:prstGeom prst="rect">
                <a:avLst/>
              </a:prstGeom>
              <a:blipFill>
                <a:blip r:embed="rId4"/>
                <a:stretch>
                  <a:fillRect l="-6024" t="-8696" r="-3614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24FCCA-84CC-7446-A5AC-7A495D3C16F1}"/>
                  </a:ext>
                </a:extLst>
              </p:cNvPr>
              <p:cNvSpPr txBox="1"/>
              <p:nvPr/>
            </p:nvSpPr>
            <p:spPr>
              <a:xfrm>
                <a:off x="7533861" y="1794398"/>
                <a:ext cx="256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24FCCA-84CC-7446-A5AC-7A495D3C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61" y="1794398"/>
                <a:ext cx="256480" cy="276999"/>
              </a:xfrm>
              <a:prstGeom prst="rect">
                <a:avLst/>
              </a:prstGeom>
              <a:blipFill>
                <a:blip r:embed="rId5"/>
                <a:stretch>
                  <a:fillRect l="-23810" r="-4762"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98A5CF-831A-EE42-B66C-34231DE3E3AE}"/>
                  </a:ext>
                </a:extLst>
              </p:cNvPr>
              <p:cNvSpPr txBox="1"/>
              <p:nvPr/>
            </p:nvSpPr>
            <p:spPr>
              <a:xfrm>
                <a:off x="8483600" y="1794397"/>
                <a:ext cx="261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98A5CF-831A-EE42-B66C-34231DE3E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00" y="1794397"/>
                <a:ext cx="261802" cy="276999"/>
              </a:xfrm>
              <a:prstGeom prst="rect">
                <a:avLst/>
              </a:prstGeom>
              <a:blipFill>
                <a:blip r:embed="rId6"/>
                <a:stretch>
                  <a:fillRect l="-23810" r="-4762"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34D507-B021-9544-991D-E4F73BA26105}"/>
                  </a:ext>
                </a:extLst>
              </p:cNvPr>
              <p:cNvSpPr txBox="1"/>
              <p:nvPr/>
            </p:nvSpPr>
            <p:spPr>
              <a:xfrm>
                <a:off x="9438661" y="1789150"/>
                <a:ext cx="261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34D507-B021-9544-991D-E4F73BA2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661" y="1789150"/>
                <a:ext cx="261802" cy="276999"/>
              </a:xfrm>
              <a:prstGeom prst="rect">
                <a:avLst/>
              </a:prstGeom>
              <a:blipFill>
                <a:blip r:embed="rId7"/>
                <a:stretch>
                  <a:fillRect l="-19048" r="-9524"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92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0B5AC-C877-2546-88DB-23DC87CE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제안하는 해결방안</a:t>
            </a:r>
            <a:endParaRPr kumimoji="1" lang="ko-Kore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ED4A8D9-0891-A74F-A991-1B89F2D2C0E1}"/>
              </a:ext>
            </a:extLst>
          </p:cNvPr>
          <p:cNvGrpSpPr/>
          <p:nvPr/>
        </p:nvGrpSpPr>
        <p:grpSpPr>
          <a:xfrm>
            <a:off x="583096" y="1759279"/>
            <a:ext cx="11427029" cy="4808085"/>
            <a:chOff x="39756" y="1485146"/>
            <a:chExt cx="11427029" cy="480808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994F1E3-9F37-E943-8E16-184770C37E88}"/>
                </a:ext>
              </a:extLst>
            </p:cNvPr>
            <p:cNvGrpSpPr/>
            <p:nvPr/>
          </p:nvGrpSpPr>
          <p:grpSpPr>
            <a:xfrm>
              <a:off x="1696278" y="1761109"/>
              <a:ext cx="553252" cy="4256159"/>
              <a:chOff x="1696278" y="1622228"/>
              <a:chExt cx="553252" cy="4256159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38D3EB6-17B5-5244-A621-41DFAAD019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9617" y="4409348"/>
                <a:ext cx="540000" cy="540000"/>
              </a:xfrm>
              <a:prstGeom prst="ellipse">
                <a:avLst/>
              </a:prstGeom>
              <a:solidFill>
                <a:srgbClr val="0A4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E69DB-3E2B-E14E-86DF-310759E68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6278" y="5338387"/>
                <a:ext cx="540000" cy="540000"/>
              </a:xfrm>
              <a:prstGeom prst="ellipse">
                <a:avLst/>
              </a:prstGeom>
              <a:solidFill>
                <a:srgbClr val="0A4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9B76FB7-F251-5B44-84B8-99BC262E78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9530" y="2551268"/>
                <a:ext cx="540000" cy="540000"/>
              </a:xfrm>
              <a:prstGeom prst="ellipse">
                <a:avLst/>
              </a:prstGeom>
              <a:solidFill>
                <a:srgbClr val="0A4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8ED5DDA-BCDF-9749-B657-56A9041E52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6191" y="3480308"/>
                <a:ext cx="540000" cy="540000"/>
              </a:xfrm>
              <a:prstGeom prst="ellipse">
                <a:avLst/>
              </a:prstGeom>
              <a:solidFill>
                <a:srgbClr val="0A4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27BF06B-9C79-DB43-B053-7FC8CD5CC9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6278" y="1622228"/>
                <a:ext cx="540000" cy="540000"/>
              </a:xfrm>
              <a:prstGeom prst="ellipse">
                <a:avLst/>
              </a:prstGeom>
              <a:solidFill>
                <a:srgbClr val="0A4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1537FF8-B813-A04E-8912-90AB1052277B}"/>
                </a:ext>
              </a:extLst>
            </p:cNvPr>
            <p:cNvGrpSpPr/>
            <p:nvPr/>
          </p:nvGrpSpPr>
          <p:grpSpPr>
            <a:xfrm>
              <a:off x="1298711" y="1934816"/>
              <a:ext cx="318053" cy="1941444"/>
              <a:chOff x="1179443" y="1828800"/>
              <a:chExt cx="318053" cy="1941444"/>
            </a:xfrm>
          </p:grpSpPr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AADB4074-7A76-C54E-80C7-F18BEE2EB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443" y="1828800"/>
                <a:ext cx="31805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68857998-BA52-864A-9F88-963AEC1B1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443" y="3770244"/>
                <a:ext cx="31805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ED6FFE58-C189-8B44-90CC-6FDE5DDA3A0F}"/>
                  </a:ext>
                </a:extLst>
              </p:cNvPr>
              <p:cNvCxnSpPr/>
              <p:nvPr/>
            </p:nvCxnSpPr>
            <p:spPr>
              <a:xfrm>
                <a:off x="1179443" y="1828800"/>
                <a:ext cx="0" cy="19414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102F34-A835-384E-BD26-1A9747C4951C}"/>
                </a:ext>
              </a:extLst>
            </p:cNvPr>
            <p:cNvSpPr txBox="1"/>
            <p:nvPr/>
          </p:nvSpPr>
          <p:spPr>
            <a:xfrm>
              <a:off x="97953" y="2541576"/>
              <a:ext cx="1147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Numerical</a:t>
              </a:r>
            </a:p>
            <a:p>
              <a:pPr algn="ctr"/>
              <a:r>
                <a:rPr kumimoji="1" lang="en-US" altLang="ko-Kore-KR" dirty="0"/>
                <a:t>Variables</a:t>
              </a:r>
              <a:endParaRPr kumimoji="1" lang="ko-Kore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87A82F4-7E90-E340-9D19-B5854F1CD02A}"/>
                </a:ext>
              </a:extLst>
            </p:cNvPr>
            <p:cNvGrpSpPr/>
            <p:nvPr/>
          </p:nvGrpSpPr>
          <p:grpSpPr>
            <a:xfrm>
              <a:off x="1285459" y="4785364"/>
              <a:ext cx="318053" cy="929039"/>
              <a:chOff x="1179443" y="4679348"/>
              <a:chExt cx="318053" cy="929039"/>
            </a:xfrm>
          </p:grpSpPr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038AC38F-819C-E845-9921-4D2985C13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443" y="4679348"/>
                <a:ext cx="31805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>
                <a:extLst>
                  <a:ext uri="{FF2B5EF4-FFF2-40B4-BE49-F238E27FC236}">
                    <a16:creationId xmlns:a16="http://schemas.microsoft.com/office/drawing/2014/main" id="{D85D32DD-0B42-A240-A965-F9B333EBB8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443" y="5608387"/>
                <a:ext cx="31805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>
                <a:extLst>
                  <a:ext uri="{FF2B5EF4-FFF2-40B4-BE49-F238E27FC236}">
                    <a16:creationId xmlns:a16="http://schemas.microsoft.com/office/drawing/2014/main" id="{6081C4C7-FFA8-854C-8724-B4F831F4C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443" y="4679348"/>
                <a:ext cx="0" cy="929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3CCE11-B97D-874D-A57E-9CC75EBA53DA}"/>
                </a:ext>
              </a:extLst>
            </p:cNvPr>
            <p:cNvSpPr txBox="1"/>
            <p:nvPr/>
          </p:nvSpPr>
          <p:spPr>
            <a:xfrm>
              <a:off x="39756" y="4926717"/>
              <a:ext cx="1228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Categorical</a:t>
              </a:r>
            </a:p>
            <a:p>
              <a:pPr algn="ctr"/>
              <a:r>
                <a:rPr kumimoji="1" lang="en-US" altLang="ko-Kore-KR" dirty="0"/>
                <a:t>Variables</a:t>
              </a:r>
              <a:endParaRPr kumimoji="1" lang="ko-Kore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15673D9-46BC-634F-89E7-40619D5F3B56}"/>
                </a:ext>
              </a:extLst>
            </p:cNvPr>
            <p:cNvGrpSpPr/>
            <p:nvPr/>
          </p:nvGrpSpPr>
          <p:grpSpPr>
            <a:xfrm>
              <a:off x="2772991" y="1676866"/>
              <a:ext cx="718956" cy="4424645"/>
              <a:chOff x="2769704" y="1622227"/>
              <a:chExt cx="718956" cy="442464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7547EA3-BE8A-8D42-9002-FB1B871EEC7A}"/>
                  </a:ext>
                </a:extLst>
              </p:cNvPr>
              <p:cNvSpPr/>
              <p:nvPr/>
            </p:nvSpPr>
            <p:spPr>
              <a:xfrm>
                <a:off x="2773042" y="1622227"/>
                <a:ext cx="715618" cy="2261707"/>
              </a:xfrm>
              <a:prstGeom prst="rect">
                <a:avLst/>
              </a:prstGeom>
              <a:solidFill>
                <a:srgbClr val="42CD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AAC71AE-83AF-2549-A45F-730AA6B1BA01}"/>
                  </a:ext>
                </a:extLst>
              </p:cNvPr>
              <p:cNvSpPr/>
              <p:nvPr/>
            </p:nvSpPr>
            <p:spPr>
              <a:xfrm>
                <a:off x="2769704" y="4287813"/>
                <a:ext cx="715618" cy="808382"/>
              </a:xfrm>
              <a:prstGeom prst="rect">
                <a:avLst/>
              </a:prstGeom>
              <a:solidFill>
                <a:srgbClr val="42CD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FED5230-20D4-2C43-AE77-19381C5CF8C9}"/>
                  </a:ext>
                </a:extLst>
              </p:cNvPr>
              <p:cNvSpPr/>
              <p:nvPr/>
            </p:nvSpPr>
            <p:spPr>
              <a:xfrm>
                <a:off x="2769704" y="5238490"/>
                <a:ext cx="715618" cy="808382"/>
              </a:xfrm>
              <a:prstGeom prst="rect">
                <a:avLst/>
              </a:prstGeom>
              <a:solidFill>
                <a:srgbClr val="42CD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7BA2F46-C5BD-4E43-ACE6-E8E8B69FB3F8}"/>
                </a:ext>
              </a:extLst>
            </p:cNvPr>
            <p:cNvSpPr/>
            <p:nvPr/>
          </p:nvSpPr>
          <p:spPr>
            <a:xfrm>
              <a:off x="4015409" y="1896109"/>
              <a:ext cx="2478157" cy="3986159"/>
            </a:xfrm>
            <a:prstGeom prst="rect">
              <a:avLst/>
            </a:prstGeom>
            <a:solidFill>
              <a:srgbClr val="FEBC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DFFFA3B-E157-2E4F-8655-3FEB4423CDBD}"/>
                </a:ext>
              </a:extLst>
            </p:cNvPr>
            <p:cNvGrpSpPr/>
            <p:nvPr/>
          </p:nvGrpSpPr>
          <p:grpSpPr>
            <a:xfrm>
              <a:off x="7020315" y="1485146"/>
              <a:ext cx="716400" cy="4808085"/>
              <a:chOff x="7020315" y="1485146"/>
              <a:chExt cx="716400" cy="480808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BE4928D-A868-B147-9E7A-96F686878332}"/>
                  </a:ext>
                </a:extLst>
              </p:cNvPr>
              <p:cNvSpPr/>
              <p:nvPr/>
            </p:nvSpPr>
            <p:spPr>
              <a:xfrm>
                <a:off x="7020315" y="1485146"/>
                <a:ext cx="716400" cy="1354163"/>
              </a:xfrm>
              <a:prstGeom prst="rect">
                <a:avLst/>
              </a:prstGeom>
              <a:solidFill>
                <a:srgbClr val="78BF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C7772AF-3CBE-9E49-86EC-553FB5835B70}"/>
                  </a:ext>
                </a:extLst>
              </p:cNvPr>
              <p:cNvSpPr/>
              <p:nvPr/>
            </p:nvSpPr>
            <p:spPr>
              <a:xfrm>
                <a:off x="7020315" y="3212107"/>
                <a:ext cx="716400" cy="1354163"/>
              </a:xfrm>
              <a:prstGeom prst="rect">
                <a:avLst/>
              </a:prstGeom>
              <a:solidFill>
                <a:srgbClr val="78BF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FA069FC-EDE6-B445-9DE9-B94CE7538C15}"/>
                  </a:ext>
                </a:extLst>
              </p:cNvPr>
              <p:cNvSpPr/>
              <p:nvPr/>
            </p:nvSpPr>
            <p:spPr>
              <a:xfrm>
                <a:off x="7020315" y="4939068"/>
                <a:ext cx="716400" cy="1354163"/>
              </a:xfrm>
              <a:prstGeom prst="rect">
                <a:avLst/>
              </a:prstGeom>
              <a:solidFill>
                <a:srgbClr val="78BF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E15CF42-22F8-3F42-92FB-69A51CADDBEA}"/>
                </a:ext>
              </a:extLst>
            </p:cNvPr>
            <p:cNvGrpSpPr/>
            <p:nvPr/>
          </p:nvGrpSpPr>
          <p:grpSpPr>
            <a:xfrm>
              <a:off x="2391991" y="2941980"/>
              <a:ext cx="238539" cy="2772423"/>
              <a:chOff x="2398644" y="2835964"/>
              <a:chExt cx="238539" cy="2772423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F0715D6B-9C45-1B45-8963-844AC56AB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8644" y="2835964"/>
                <a:ext cx="2385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DF793B21-8875-EA4F-9AED-D90FCE9505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8644" y="4679348"/>
                <a:ext cx="2385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675F78ED-FD59-E943-A6D2-7C2D58274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8644" y="5608387"/>
                <a:ext cx="2385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C973275-9C58-7049-9779-5509236D5EE5}"/>
                </a:ext>
              </a:extLst>
            </p:cNvPr>
            <p:cNvGrpSpPr/>
            <p:nvPr/>
          </p:nvGrpSpPr>
          <p:grpSpPr>
            <a:xfrm>
              <a:off x="3634408" y="2936685"/>
              <a:ext cx="238539" cy="2772423"/>
              <a:chOff x="3637722" y="2830669"/>
              <a:chExt cx="238539" cy="2772423"/>
            </a:xfrm>
          </p:grpSpPr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9F0E3FCF-2B8E-1E49-A82E-C0E0FF542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722" y="2830669"/>
                <a:ext cx="2385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FE6729F1-BFEB-3B40-AC5F-784E3A574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722" y="4674053"/>
                <a:ext cx="2385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19DFDE83-A19C-E848-BCA0-5F6C007B6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722" y="5603092"/>
                <a:ext cx="2385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C2B2D91F-418E-1647-986C-0E5C87CAB608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87" y="3889189"/>
              <a:ext cx="3180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5AB8D98-319B-294B-9AEE-B4AB269A8100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87" y="2162227"/>
              <a:ext cx="3180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66E3971E-C774-644A-9F86-5D1BE4E07898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87" y="5596536"/>
              <a:ext cx="3180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4B52847D-2A50-C142-94B9-AB81E5028869}"/>
                </a:ext>
              </a:extLst>
            </p:cNvPr>
            <p:cNvCxnSpPr>
              <a:cxnSpLocks/>
            </p:cNvCxnSpPr>
            <p:nvPr/>
          </p:nvCxnSpPr>
          <p:spPr>
            <a:xfrm>
              <a:off x="7984435" y="3883072"/>
              <a:ext cx="3180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83FCD899-50AD-AE45-9E4C-01B3C37D5D65}"/>
                </a:ext>
              </a:extLst>
            </p:cNvPr>
            <p:cNvCxnSpPr>
              <a:cxnSpLocks/>
            </p:cNvCxnSpPr>
            <p:nvPr/>
          </p:nvCxnSpPr>
          <p:spPr>
            <a:xfrm>
              <a:off x="7984435" y="2156110"/>
              <a:ext cx="3180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E5A499FE-D76A-3C4B-AAF3-7EDD5583F312}"/>
                </a:ext>
              </a:extLst>
            </p:cNvPr>
            <p:cNvCxnSpPr>
              <a:cxnSpLocks/>
            </p:cNvCxnSpPr>
            <p:nvPr/>
          </p:nvCxnSpPr>
          <p:spPr>
            <a:xfrm>
              <a:off x="7984435" y="5590419"/>
              <a:ext cx="3180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5B1A71-4FA7-7A44-A0B8-4EAEE84D242D}"/>
                </a:ext>
              </a:extLst>
            </p:cNvPr>
            <p:cNvSpPr txBox="1"/>
            <p:nvPr/>
          </p:nvSpPr>
          <p:spPr>
            <a:xfrm>
              <a:off x="8577083" y="1704576"/>
              <a:ext cx="28897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Task 1 </a:t>
              </a:r>
            </a:p>
            <a:p>
              <a:r>
                <a:rPr kumimoji="1" lang="en-US" altLang="ko-Kore-KR" dirty="0"/>
                <a:t>Reconstruct Numerical Value</a:t>
              </a:r>
            </a:p>
            <a:p>
              <a:r>
                <a:rPr kumimoji="1" lang="en-US" altLang="ko-Kore-KR" dirty="0"/>
                <a:t>(MSE)</a:t>
              </a:r>
              <a:endParaRPr kumimoji="1" lang="ko-Kore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3BB77CE-A0DC-D143-8264-12F31231C72F}"/>
                </a:ext>
              </a:extLst>
            </p:cNvPr>
            <p:cNvSpPr txBox="1"/>
            <p:nvPr/>
          </p:nvSpPr>
          <p:spPr>
            <a:xfrm>
              <a:off x="8577083" y="3414595"/>
              <a:ext cx="27292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Task 2</a:t>
              </a:r>
            </a:p>
            <a:p>
              <a:r>
                <a:rPr kumimoji="1" lang="en-US" altLang="ko-Kore-KR" dirty="0"/>
                <a:t>Categorical Classification 1.</a:t>
              </a:r>
            </a:p>
            <a:p>
              <a:r>
                <a:rPr kumimoji="1" lang="en-US" altLang="ko-Kore-KR" dirty="0"/>
                <a:t>(CE)</a:t>
              </a:r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121925-5C40-0846-AD98-A5CA5CCAD7DC}"/>
                </a:ext>
              </a:extLst>
            </p:cNvPr>
            <p:cNvSpPr txBox="1"/>
            <p:nvPr/>
          </p:nvSpPr>
          <p:spPr>
            <a:xfrm>
              <a:off x="8577083" y="5111383"/>
              <a:ext cx="27292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Task 3</a:t>
              </a:r>
            </a:p>
            <a:p>
              <a:r>
                <a:rPr kumimoji="1" lang="en-US" altLang="ko-Kore-KR" dirty="0"/>
                <a:t>Categorical Classification 2.</a:t>
              </a:r>
            </a:p>
            <a:p>
              <a:r>
                <a:rPr kumimoji="1" lang="en-US" altLang="ko-Kore-KR" dirty="0"/>
                <a:t>(CE)</a:t>
              </a:r>
              <a:endParaRPr kumimoji="1" lang="ko-Kore-KR" alt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03C56D1-5283-B641-8505-7D4B8F203F93}"/>
              </a:ext>
            </a:extLst>
          </p:cNvPr>
          <p:cNvSpPr txBox="1"/>
          <p:nvPr/>
        </p:nvSpPr>
        <p:spPr>
          <a:xfrm>
            <a:off x="2196524" y="122657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Input</a:t>
            </a:r>
            <a:endParaRPr kumimoji="1" lang="ko-Kore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4BD149-389D-E74E-AADF-94FA34197C25}"/>
              </a:ext>
            </a:extLst>
          </p:cNvPr>
          <p:cNvSpPr txBox="1"/>
          <p:nvPr/>
        </p:nvSpPr>
        <p:spPr>
          <a:xfrm>
            <a:off x="2917081" y="1088071"/>
            <a:ext cx="1616468" cy="646331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Feature</a:t>
            </a:r>
          </a:p>
          <a:p>
            <a:pPr algn="ctr"/>
            <a:r>
              <a:rPr kumimoji="1" lang="en-US" altLang="ko-Kore-KR" dirty="0"/>
              <a:t>Representation</a:t>
            </a:r>
            <a:endParaRPr kumimoji="1" lang="ko-Kore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3A4E3C-3B6E-6B41-AA7B-809CEC2DDBED}"/>
              </a:ext>
            </a:extLst>
          </p:cNvPr>
          <p:cNvSpPr txBox="1"/>
          <p:nvPr/>
        </p:nvSpPr>
        <p:spPr>
          <a:xfrm>
            <a:off x="5394809" y="1088071"/>
            <a:ext cx="837280" cy="646331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Shared</a:t>
            </a:r>
          </a:p>
          <a:p>
            <a:pPr algn="ctr"/>
            <a:r>
              <a:rPr kumimoji="1" lang="en-US" altLang="ko-Kore-KR" dirty="0"/>
              <a:t>Layers</a:t>
            </a:r>
            <a:endParaRPr kumimoji="1" lang="ko-Kore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1B796-DD11-5B45-83A3-CBF5A0D1A2EC}"/>
              </a:ext>
            </a:extLst>
          </p:cNvPr>
          <p:cNvSpPr txBox="1"/>
          <p:nvPr/>
        </p:nvSpPr>
        <p:spPr>
          <a:xfrm>
            <a:off x="7196915" y="1088071"/>
            <a:ext cx="1360245" cy="646331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Task-Specific</a:t>
            </a:r>
          </a:p>
          <a:p>
            <a:pPr algn="ctr"/>
            <a:r>
              <a:rPr kumimoji="1" lang="en-US" altLang="ko-Kore-KR" dirty="0"/>
              <a:t>Layers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333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0B5AC-C877-2546-88DB-23DC87CE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제안하는 해결방안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019377A-F49C-E64D-8870-215DC923B30C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93700" y="1302589"/>
                <a:ext cx="11188341" cy="51648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b="1" dirty="0"/>
                  <a:t>Unsupervised Learning ( Loss function 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kumimoji="1" lang="en-US" altLang="ko-KR" b="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kumimoji="1" lang="en-US" altLang="ko-KR" b="0" dirty="0"/>
                  <a:t># of </a:t>
                </a:r>
                <a:r>
                  <a:rPr kumimoji="1" lang="en-US" altLang="ko-KR" b="0" dirty="0" err="1"/>
                  <a:t>Cateogricl</a:t>
                </a:r>
                <a:r>
                  <a:rPr kumimoji="1" lang="en-US" altLang="ko-KR" b="0" dirty="0"/>
                  <a:t> features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ko-KR" b="0" dirty="0"/>
                  <a:t> : </a:t>
                </a:r>
                <a:r>
                  <a:rPr kumimoji="1" lang="en-US" altLang="ko-KR" dirty="0"/>
                  <a:t>incomplete data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학습하기 위한 </a:t>
                </a:r>
                <a:r>
                  <a:rPr kumimoji="1" lang="en-US" altLang="ko-KR" dirty="0"/>
                  <a:t>weight ( observed value 1, missing value 0 )</a:t>
                </a:r>
                <a:endParaRPr kumimoji="1" lang="en-US" altLang="ko-KR" b="0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dirty="0"/>
                  <a:t>Ex ) </a:t>
                </a:r>
                <a:r>
                  <a:rPr kumimoji="1" lang="ko-KR" altLang="en-US" dirty="0"/>
                  <a:t>위의 예시에서 </a:t>
                </a:r>
                <a:r>
                  <a:rPr kumimoji="1" lang="en-US" altLang="ko-KR" dirty="0"/>
                  <a:t>3</a:t>
                </a:r>
                <a:r>
                  <a:rPr kumimoji="1" lang="ko-KR" altLang="en-US" dirty="0"/>
                  <a:t>개의 </a:t>
                </a:r>
                <a:r>
                  <a:rPr kumimoji="1" lang="en-US" altLang="ko-KR" dirty="0"/>
                  <a:t>numeric feature, 2</a:t>
                </a:r>
                <a:r>
                  <a:rPr kumimoji="1" lang="ko-KR" altLang="en-US" dirty="0"/>
                  <a:t>개의 </a:t>
                </a:r>
                <a:r>
                  <a:rPr kumimoji="1" lang="en-US" altLang="ko-KR" dirty="0"/>
                  <a:t>categorical feature </a:t>
                </a:r>
                <a:r>
                  <a:rPr kumimoji="1" lang="ko-KR" altLang="en-US" dirty="0"/>
                  <a:t>이면 총 </a:t>
                </a:r>
                <a:r>
                  <a:rPr kumimoji="1" lang="en-US" altLang="ko-KR" dirty="0"/>
                  <a:t>3</a:t>
                </a:r>
                <a:r>
                  <a:rPr kumimoji="1" lang="ko-KR" altLang="en-US" dirty="0"/>
                  <a:t>개의 </a:t>
                </a:r>
                <a:r>
                  <a:rPr kumimoji="1" lang="en-US" altLang="ko-KR" dirty="0"/>
                  <a:t>task</a:t>
                </a:r>
                <a:endParaRPr kumimoji="1" lang="en-US" altLang="ko-KR" b="0" dirty="0"/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019377A-F49C-E64D-8870-215DC923B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93700" y="1302589"/>
                <a:ext cx="11188341" cy="5164886"/>
              </a:xfrm>
              <a:blipFill>
                <a:blip r:embed="rId2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19790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사용자 지정 1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lanada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0">
          <a:gsLst>
            <a:gs pos="0">
              <a:srgbClr val="00521B">
                <a:alpha val="97647"/>
              </a:srgbClr>
            </a:gs>
            <a:gs pos="96000">
              <a:srgbClr val="051300">
                <a:alpha val="75294"/>
              </a:srgbClr>
            </a:gs>
          </a:gsLst>
          <a:lin ang="3600000" scaled="0"/>
          <a:tileRect/>
        </a:gradFill>
        <a:ln>
          <a:noFill/>
        </a:ln>
      </a:spPr>
      <a:bodyPr rtlCol="0" anchor="ctr"/>
      <a:lstStyle>
        <a:defPPr algn="ctr">
          <a:defRPr sz="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27735</TotalTime>
  <Words>605</Words>
  <Application>Microsoft Macintosh PowerPoint</Application>
  <PresentationFormat>와이드스크린</PresentationFormat>
  <Paragraphs>97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Lato Bold</vt:lpstr>
      <vt:lpstr>Lato Light</vt:lpstr>
      <vt:lpstr>맑은 고딕</vt:lpstr>
      <vt:lpstr>NanumGothic</vt:lpstr>
      <vt:lpstr>Arial</vt:lpstr>
      <vt:lpstr>Calibri</vt:lpstr>
      <vt:lpstr>Cambria Math</vt:lpstr>
      <vt:lpstr>Wingdings</vt:lpstr>
      <vt:lpstr>디자인 사용자 지정</vt:lpstr>
      <vt:lpstr>Multi-Task Learning for Imputation of Tabular Data </vt:lpstr>
      <vt:lpstr>PowerPoint 프레젠테이션</vt:lpstr>
      <vt:lpstr>1. 문제 정의</vt:lpstr>
      <vt:lpstr>1. 문제 정의</vt:lpstr>
      <vt:lpstr>1. 문제 정의</vt:lpstr>
      <vt:lpstr>1. 문제 정의</vt:lpstr>
      <vt:lpstr>2. 제안하는 해결방안</vt:lpstr>
      <vt:lpstr>2. 제안하는 해결방안</vt:lpstr>
      <vt:lpstr>2. 제안하는 해결방안</vt:lpstr>
      <vt:lpstr>3. 실험 계획</vt:lpstr>
      <vt:lpstr>3. 실험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이도훈</cp:lastModifiedBy>
  <cp:revision>1080</cp:revision>
  <dcterms:created xsi:type="dcterms:W3CDTF">2018-02-01T05:36:28Z</dcterms:created>
  <dcterms:modified xsi:type="dcterms:W3CDTF">2021-04-26T14:09:20Z</dcterms:modified>
</cp:coreProperties>
</file>